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9" r:id="rId14"/>
  </p:sldIdLst>
  <p:sldSz cx="11874500" cy="6845300"/>
  <p:notesSz cx="11874500" cy="6845300"/>
  <p:embeddedFontLst>
    <p:embeddedFont>
      <p:font typeface="Gill Sans" panose="020B0502020104020203" pitchFamily="3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fk+kkY61cmQwD6AGUXoNVC56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94"/>
  </p:normalViewPr>
  <p:slideViewPr>
    <p:cSldViewPr snapToGrid="0">
      <p:cViewPr varScale="1">
        <p:scale>
          <a:sx n="121" d="100"/>
          <a:sy n="121" d="100"/>
        </p:scale>
        <p:origin x="1232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\spaniel-mac\Meine%20Ablage\GmbH-Energieberatung\X-NRGY\Projekte\24007\Projekt%20Hottgenroth\KostenGas&amp;Strom_VDI206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r>
              <a:rPr lang="de-DE"/>
              <a:t>Vergleich Strom zu Gas-/Heizölpreis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xMode val="edge"/>
          <c:yMode val="edge"/>
          <c:x val="0.16458106411460974"/>
          <c:y val="0.13863566119655604"/>
          <c:w val="0.81218767928560143"/>
          <c:h val="0.6894264478622415"/>
        </c:manualLayout>
      </c:layout>
      <c:lineChart>
        <c:grouping val="standard"/>
        <c:varyColors val="1"/>
        <c:ser>
          <c:idx val="0"/>
          <c:order val="0"/>
          <c:tx>
            <c:strRef>
              <c:f>'Kosten Energieträger'!$B$122</c:f>
              <c:strCache>
                <c:ptCount val="1"/>
                <c:pt idx="0">
                  <c:v>Heizölpreis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'Kosten Energieträger'!$Q$11:$AB$11</c:f>
              <c:numCache>
                <c:formatCode>General</c:formatCode>
                <c:ptCount val="12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</c:numCache>
            </c:numRef>
          </c:cat>
          <c:val>
            <c:numRef>
              <c:f>'Kosten Energieträger'!$C$138:$N$138</c:f>
              <c:numCache>
                <c:formatCode>General</c:formatCode>
                <c:ptCount val="12"/>
                <c:pt idx="0">
                  <c:v>8.3426873673469384</c:v>
                </c:pt>
                <c:pt idx="1">
                  <c:v>10.057107714285713</c:v>
                </c:pt>
                <c:pt idx="2">
                  <c:v>10.689522285714284</c:v>
                </c:pt>
                <c:pt idx="3">
                  <c:v>11.0175368</c:v>
                </c:pt>
                <c:pt idx="4">
                  <c:v>11.675687894857143</c:v>
                </c:pt>
                <c:pt idx="5">
                  <c:v>13.140024393508572</c:v>
                </c:pt>
                <c:pt idx="6">
                  <c:v>15.094076112106059</c:v>
                </c:pt>
                <c:pt idx="7">
                  <c:v>19.440506699447447</c:v>
                </c:pt>
                <c:pt idx="8">
                  <c:v>20.315110510282487</c:v>
                </c:pt>
                <c:pt idx="9">
                  <c:v>21.205677513550928</c:v>
                </c:pt>
                <c:pt idx="10">
                  <c:v>22.112846236950112</c:v>
                </c:pt>
                <c:pt idx="11">
                  <c:v>23.037280749285259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5C-5745-BC89-A87443F4E329}"/>
            </c:ext>
          </c:extLst>
        </c:ser>
        <c:ser>
          <c:idx val="1"/>
          <c:order val="1"/>
          <c:tx>
            <c:v>Strompreis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'Kosten Energieträger'!$Q$11:$AB$11</c:f>
              <c:numCache>
                <c:formatCode>General</c:formatCode>
                <c:ptCount val="12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</c:numCache>
            </c:numRef>
          </c:cat>
          <c:val>
            <c:numRef>
              <c:f>'Kosten Energieträger'!$Q$19:$AB$19</c:f>
              <c:numCache>
                <c:formatCode>General</c:formatCode>
                <c:ptCount val="12"/>
                <c:pt idx="0">
                  <c:v>41.150199999999998</c:v>
                </c:pt>
                <c:pt idx="1">
                  <c:v>42.565348</c:v>
                </c:pt>
                <c:pt idx="2">
                  <c:v>44.037101919999998</c:v>
                </c:pt>
                <c:pt idx="3">
                  <c:v>45.567725996799993</c:v>
                </c:pt>
                <c:pt idx="4">
                  <c:v>47.159575036672003</c:v>
                </c:pt>
                <c:pt idx="5">
                  <c:v>48.815098038138878</c:v>
                </c:pt>
                <c:pt idx="6">
                  <c:v>50.536841959664443</c:v>
                </c:pt>
                <c:pt idx="7">
                  <c:v>52.327455638051013</c:v>
                </c:pt>
                <c:pt idx="8">
                  <c:v>54.189693863573055</c:v>
                </c:pt>
                <c:pt idx="9">
                  <c:v>56.126421618115984</c:v>
                </c:pt>
                <c:pt idx="10">
                  <c:v>58.140618482840623</c:v>
                </c:pt>
                <c:pt idx="11">
                  <c:v>60.235383222154248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5C-5745-BC89-A87443F4E329}"/>
            </c:ext>
          </c:extLst>
        </c:ser>
        <c:ser>
          <c:idx val="2"/>
          <c:order val="2"/>
          <c:tx>
            <c:strRef>
              <c:f>'Kosten Energieträger'!$B$3</c:f>
              <c:strCache>
                <c:ptCount val="1"/>
                <c:pt idx="0">
                  <c:v>Gaspreis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'Kosten Energieträger'!$C$19:$N$19</c:f>
              <c:numCache>
                <c:formatCode>General</c:formatCode>
                <c:ptCount val="12"/>
                <c:pt idx="0">
                  <c:v>12.287879999999999</c:v>
                </c:pt>
                <c:pt idx="1">
                  <c:v>14.5555564</c:v>
                </c:pt>
                <c:pt idx="2">
                  <c:v>15.274297359999998</c:v>
                </c:pt>
                <c:pt idx="3">
                  <c:v>15.773178870399999</c:v>
                </c:pt>
                <c:pt idx="4">
                  <c:v>16.531062841216002</c:v>
                </c:pt>
                <c:pt idx="5">
                  <c:v>17.907318282864644</c:v>
                </c:pt>
                <c:pt idx="6">
                  <c:v>19.66372813417923</c:v>
                </c:pt>
                <c:pt idx="7">
                  <c:v>23.235438939546398</c:v>
                </c:pt>
                <c:pt idx="8">
                  <c:v>24.200975377128259</c:v>
                </c:pt>
                <c:pt idx="9">
                  <c:v>25.190790440213384</c:v>
                </c:pt>
                <c:pt idx="10">
                  <c:v>26.205855273821918</c:v>
                </c:pt>
                <c:pt idx="11">
                  <c:v>27.247179868774797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5C-5745-BC89-A87443F4E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60347"/>
        <c:axId val="2083205165"/>
      </c:lineChart>
      <c:catAx>
        <c:axId val="389603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de-DE"/>
          </a:p>
        </c:txPr>
        <c:crossAx val="2083205165"/>
        <c:crosses val="autoZero"/>
        <c:auto val="1"/>
        <c:lblAlgn val="ctr"/>
        <c:lblOffset val="100"/>
        <c:noMultiLvlLbl val="1"/>
      </c:catAx>
      <c:valAx>
        <c:axId val="208320516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de-DE"/>
          </a:p>
        </c:txPr>
        <c:crossAx val="389603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de-DE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 i="0">
          <a:latin typeface="Gill Sans" panose="020B0502020104020203" pitchFamily="34" charset="-79"/>
          <a:cs typeface="Gill Sans" panose="020B0502020104020203" pitchFamily="34" charset="-79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0.08743</cdr:x>
      <cdr:y>0.26311</cdr:y>
    </cdr:from>
    <cdr:to>
      <cdr:x>0.2623</cdr:x>
      <cdr:y>0.51911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C2B3B98-850B-DF67-5503-036BC8BFDBD6}"/>
            </a:ext>
          </a:extLst>
        </cdr:cNvPr>
        <cdr:cNvSpPr txBox="1"/>
      </cdr:nvSpPr>
      <cdr:spPr>
        <a:xfrm xmlns:a="http://schemas.openxmlformats.org/drawingml/2006/main" rot="16200000">
          <a:off x="457200" y="939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kern="1200">
              <a:solidFill>
                <a:schemeClr val="bg1"/>
              </a:solidFill>
            </a:rPr>
            <a:t>ct/kWh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726238" y="650240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16CCC22-C4F0-29A8-63CA-A5A3A307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:notes">
            <a:extLst>
              <a:ext uri="{FF2B5EF4-FFF2-40B4-BE49-F238E27FC236}">
                <a16:creationId xmlns:a16="http://schemas.microsoft.com/office/drawing/2014/main" id="{5E1F3E2D-92D7-3C22-7830-361E3A946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7:notes">
            <a:extLst>
              <a:ext uri="{FF2B5EF4-FFF2-40B4-BE49-F238E27FC236}">
                <a16:creationId xmlns:a16="http://schemas.microsoft.com/office/drawing/2014/main" id="{1A5B4CF0-8E59-CEF8-D5EE-380B72C5F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41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0aa405c8a_0_2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g320aa405c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" name="Google Shape;93;p20:notes"/>
          <p:cNvSpPr txBox="1">
            <a:spLocks noGrp="1"/>
          </p:cNvSpPr>
          <p:nvPr>
            <p:ph type="sldNum" idx="12"/>
          </p:nvPr>
        </p:nvSpPr>
        <p:spPr>
          <a:xfrm>
            <a:off x="6726238" y="650240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8AA18D4-4C60-0798-0056-90C547A0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:notes">
            <a:extLst>
              <a:ext uri="{FF2B5EF4-FFF2-40B4-BE49-F238E27FC236}">
                <a16:creationId xmlns:a16="http://schemas.microsoft.com/office/drawing/2014/main" id="{EBE4B44E-0AEF-6056-D1DA-93E09D64F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2:notes">
            <a:extLst>
              <a:ext uri="{FF2B5EF4-FFF2-40B4-BE49-F238E27FC236}">
                <a16:creationId xmlns:a16="http://schemas.microsoft.com/office/drawing/2014/main" id="{BBCB38C4-F64A-D762-A327-7405AF9AF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20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707299" y="616623"/>
            <a:ext cx="27940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782127" y="3833368"/>
            <a:ext cx="831659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650" y="118014"/>
            <a:ext cx="1676400" cy="56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/>
        </p:nvSpPr>
        <p:spPr>
          <a:xfrm>
            <a:off x="10128250" y="6403020"/>
            <a:ext cx="593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94042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18637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3. Erreichbarkeit Förderung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603250" y="1630986"/>
            <a:ext cx="10744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Einfluss der Wärmebrückenberechnung auf Effizienzhaus-Niveau (Wohngebäude) </a:t>
            </a:r>
            <a:r>
              <a:rPr lang="de-DE" sz="2400" b="1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ohne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Veränderung der Dämmung: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603250" y="5741316"/>
            <a:ext cx="9055100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Die Wärmebrückenberechnung und -optimierung reduziert Kosten in der Sanierung durch höhere Förderbeiträge.</a:t>
            </a:r>
            <a:endParaRPr dirty="0"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780" y="2438628"/>
            <a:ext cx="6085840" cy="313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2715632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EH70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4162797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EH55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5569431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6972561" y="4091928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892550" y="4408195"/>
            <a:ext cx="4013200" cy="72521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4F8FB"/>
              </a:gs>
              <a:gs pos="31000">
                <a:srgbClr val="AEC5E1"/>
              </a:gs>
              <a:gs pos="44000">
                <a:srgbClr val="AEC5E1"/>
              </a:gs>
              <a:gs pos="100000">
                <a:srgbClr val="76923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Wir machen diesen Unterschied…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5">
            <a:alphaModFix/>
          </a:blip>
          <a:srcRect l="-2" r="63517"/>
          <a:stretch/>
        </p:blipFill>
        <p:spPr>
          <a:xfrm>
            <a:off x="3996935" y="4636874"/>
            <a:ext cx="331724" cy="26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3. Erreichbarkeit Förderung</a:t>
            </a:r>
            <a:endParaRPr dirty="0"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/>
                <a:ea typeface="Gill Sans"/>
                <a:cs typeface="Gill Sans"/>
                <a:sym typeface="Gill Sans"/>
              </a:rPr>
              <a:t>Maximaler Förderzuschuss bei energetischer Sanierung (</a:t>
            </a:r>
            <a:r>
              <a:rPr lang="de-DE" sz="2400" dirty="0" err="1"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dirty="0">
                <a:latin typeface="Gill Sans"/>
                <a:ea typeface="Gill Sans"/>
                <a:cs typeface="Gill Sans"/>
                <a:sym typeface="Gill Sans"/>
              </a:rPr>
              <a:t>):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707298" y="5475313"/>
            <a:ext cx="10767152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Wärmebrückenberechnung &amp; -optimierung reduziert Kosten in der Sanierung um bis zu 10 %!</a:t>
            </a:r>
            <a:endParaRPr dirty="0"/>
          </a:p>
        </p:txBody>
      </p:sp>
      <p:sp>
        <p:nvSpPr>
          <p:cNvPr id="147" name="Google Shape;147;p25"/>
          <p:cNvSpPr txBox="1"/>
          <p:nvPr/>
        </p:nvSpPr>
        <p:spPr>
          <a:xfrm>
            <a:off x="887409" y="3208616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EH70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887409" y="3699132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EH55</a:t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887409" y="4213297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887409" y="2752369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WPB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1535107" y="2614085"/>
            <a:ext cx="10744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Sanierungsobjekt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in „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Worst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Performance Building“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10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lang="de-DE" sz="2400" i="0" u="none" strike="noStrike" cap="none" dirty="0">
              <a:solidFill>
                <a:srgbClr val="00052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54" name="Google Shape;154;p25"/>
          <p:cNvSpPr txBox="1"/>
          <p:nvPr/>
        </p:nvSpPr>
        <p:spPr>
          <a:xfrm>
            <a:off x="1535107" y="3137247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25 %,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7,5 Mio. €</a:t>
            </a:r>
            <a:endParaRPr sz="2400" dirty="0">
              <a:solidFill>
                <a:srgbClr val="000524"/>
              </a:solidFill>
              <a:latin typeface="Gill Sans"/>
              <a:cs typeface="Gill Sans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535107" y="3608072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30 %,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7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dirty="0"/>
          </a:p>
        </p:txBody>
      </p:sp>
      <p:sp>
        <p:nvSpPr>
          <p:cNvPr id="156" name="Google Shape;156;p25"/>
          <p:cNvSpPr txBox="1"/>
          <p:nvPr/>
        </p:nvSpPr>
        <p:spPr>
          <a:xfrm>
            <a:off x="1535107" y="4107748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35 %,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6,5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42C5FFB-630A-674C-A5F4-BCEAD59144E7}"/>
              </a:ext>
            </a:extLst>
          </p:cNvPr>
          <p:cNvGrpSpPr/>
          <p:nvPr/>
        </p:nvGrpSpPr>
        <p:grpSpPr>
          <a:xfrm>
            <a:off x="152738" y="3187701"/>
            <a:ext cx="880416" cy="2216148"/>
            <a:chOff x="152738" y="3048001"/>
            <a:chExt cx="880416" cy="2416407"/>
          </a:xfrm>
        </p:grpSpPr>
        <p:sp>
          <p:nvSpPr>
            <p:cNvPr id="4" name="Google Shape;137;p24">
              <a:extLst>
                <a:ext uri="{FF2B5EF4-FFF2-40B4-BE49-F238E27FC236}">
                  <a16:creationId xmlns:a16="http://schemas.microsoft.com/office/drawing/2014/main" id="{91FDF6CF-3BF6-BDC3-2E25-8C2E4D631740}"/>
                </a:ext>
              </a:extLst>
            </p:cNvPr>
            <p:cNvSpPr/>
            <p:nvPr/>
          </p:nvSpPr>
          <p:spPr>
            <a:xfrm rot="5400000">
              <a:off x="-615258" y="3815997"/>
              <a:ext cx="2416407" cy="880416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4F8FB"/>
                </a:gs>
                <a:gs pos="31000">
                  <a:srgbClr val="AEC5E1"/>
                </a:gs>
                <a:gs pos="44000">
                  <a:srgbClr val="AEC5E1"/>
                </a:gs>
                <a:gs pos="100000">
                  <a:srgbClr val="76923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   Wir machen diesen Unterschied…</a:t>
              </a:r>
              <a:endParaRPr sz="1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38;p24">
              <a:extLst>
                <a:ext uri="{FF2B5EF4-FFF2-40B4-BE49-F238E27FC236}">
                  <a16:creationId xmlns:a16="http://schemas.microsoft.com/office/drawing/2014/main" id="{AB7FC928-EDD8-BCB1-D2F6-E5B118BF5A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-2" r="63517"/>
            <a:stretch/>
          </p:blipFill>
          <p:spPr>
            <a:xfrm rot="5400000">
              <a:off x="441147" y="3079938"/>
              <a:ext cx="331724" cy="2678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Zusammenfassung</a:t>
            </a:r>
            <a:endParaRPr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16635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Entwicklung Energiekosten und Gesetzgebung prognostizierbar</a:t>
            </a: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Rentabilitätsbewertung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erfordert Einbindung dynamischer Faktoren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 von Sanierungen erfordert aufwändigen Berechnungsaufwand in der Beantragung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603250" y="4663819"/>
            <a:ext cx="8585200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u="none" strike="noStrike" cap="none" dirty="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Die </a:t>
            </a:r>
            <a:r>
              <a:rPr lang="de-DE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wesentlichen</a:t>
            </a:r>
            <a:r>
              <a:rPr lang="de-DE" sz="2400" u="none" strike="noStrike" cap="none" dirty="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 Hindernisse der Gebäude-/Anlagensanierung können durch qualifizierte Beratung ausgeräumt werden.</a:t>
            </a:r>
            <a:endParaRPr sz="24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984250" y="2736850"/>
            <a:ext cx="3562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Vielen Dank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450850" y="2127250"/>
            <a:ext cx="3690226" cy="81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ENERGIEBERATUNG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aber richtig.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64" y="3438097"/>
            <a:ext cx="1995965" cy="52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650" y="4260850"/>
            <a:ext cx="1351743" cy="49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850" y="5050527"/>
            <a:ext cx="774903" cy="77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5BAC099-7547-FA3D-5534-53E2FC61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>
            <a:extLst>
              <a:ext uri="{FF2B5EF4-FFF2-40B4-BE49-F238E27FC236}">
                <a16:creationId xmlns:a16="http://schemas.microsoft.com/office/drawing/2014/main" id="{68A49E76-655C-A2AF-F400-665523A743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>
            <a:extLst>
              <a:ext uri="{FF2B5EF4-FFF2-40B4-BE49-F238E27FC236}">
                <a16:creationId xmlns:a16="http://schemas.microsoft.com/office/drawing/2014/main" id="{5DA83EB5-D0E4-CA51-E1F4-C67E2DAD75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Allgemeine Situation</a:t>
            </a:r>
            <a:endParaRPr/>
          </a:p>
        </p:txBody>
      </p:sp>
      <p:sp>
        <p:nvSpPr>
          <p:cNvPr id="66" name="Google Shape;66;p17">
            <a:extLst>
              <a:ext uri="{FF2B5EF4-FFF2-40B4-BE49-F238E27FC236}">
                <a16:creationId xmlns:a16="http://schemas.microsoft.com/office/drawing/2014/main" id="{14C770BE-6E13-3EAB-1CB7-BB94610892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6741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Investitionszurückhaltung im privaten und gewerblichen Bereich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  da juristische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technische Situation unklar erscheinen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lvl="0"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Viele Projekte sind in der Wirtschaftlichkeitsbetrachtung nach    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VDI 2067 wenig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rentabel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Förderprogramme vielen nicht zugänglich, da niedrige EH-Stufen </a:t>
            </a:r>
          </a:p>
          <a:p>
            <a:pPr marL="4476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(EH 40 EE, EH 55 EE) nur mit unverhältnismäßigem Aufwand in der Dämmung erreichbar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131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Unsere Leistungen</a:t>
            </a:r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02335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Wir stellen die Situation juristisch und faktisch transparent dar</a:t>
            </a: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Unsere Wirtschaftlichkeitsbetrachtungen bilden externe Faktoren und Szenarien  in Rentabilitätsrechnungen ab </a:t>
            </a: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Wir ermöglichen Zugriff auf Förderprogramme- durch spezielle Engineering-Technologie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E2670B-8CBB-71AA-6D59-992CC5B06B15}"/>
              </a:ext>
            </a:extLst>
          </p:cNvPr>
          <p:cNvSpPr txBox="1"/>
          <p:nvPr/>
        </p:nvSpPr>
        <p:spPr>
          <a:xfrm>
            <a:off x="603250" y="5560715"/>
            <a:ext cx="5913164" cy="587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Wir machen Sanierungsprojekte rentabel!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320aa405c8a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20aa405c8a_0_20"/>
          <p:cNvSpPr txBox="1">
            <a:spLocks noGrp="1"/>
          </p:cNvSpPr>
          <p:nvPr>
            <p:ph type="ctrTitle"/>
          </p:nvPr>
        </p:nvSpPr>
        <p:spPr>
          <a:xfrm>
            <a:off x="707297" y="822920"/>
            <a:ext cx="77430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1. Juristische &amp; faktische Situation</a:t>
            </a:r>
            <a:endParaRPr dirty="0"/>
          </a:p>
        </p:txBody>
      </p:sp>
      <p:sp>
        <p:nvSpPr>
          <p:cNvPr id="73" name="Google Shape;73;g320aa405c8a_0_20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7028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- Juristische Situation auf europäischer Ebene eindeutig: </a:t>
            </a: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</a:rPr>
              <a:t>R</a:t>
            </a: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ichtlinien                         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  sind verbindlich (</a:t>
            </a:r>
            <a:r>
              <a:rPr lang="de-DE" sz="2400" i="0" dirty="0">
                <a:solidFill>
                  <a:srgbClr val="333333"/>
                </a:solidFill>
                <a:effectLst/>
                <a:latin typeface="Gill Sans" panose="020B0604020202020204" charset="0"/>
              </a:rPr>
              <a:t>Richtlinie (EU) 2024/1275)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solidFill>
                  <a:srgbClr val="333333"/>
                </a:solidFill>
                <a:latin typeface="Gill Sans" panose="020B0604020202020204" charset="0"/>
                <a:cs typeface="Gill Sans" panose="020B0502020104020203" pitchFamily="34" charset="-79"/>
              </a:rPr>
              <a:t>-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ichtlinien sind in deutsche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s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Recht bisher noch nicht vollständig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umgesetzt.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b="1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Kernpunkte: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Kreditvergabe nach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-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Minderungspotenzial; z.B. niedrigerer Zinssatz bei besonders effizienter energetischer Sanierung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Zwangssanierung von Nichtwohngebäuden bei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Eigentums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übergang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Zertifikatehandel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mit Verknappung auch für Industrie- und Immobiliensektor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;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-verursachende Energieträger werden verteuert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Quelle: https://</a:t>
            </a:r>
            <a:r>
              <a:rPr lang="de-DE" sz="1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eur-lex.europa.eu</a:t>
            </a: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/legal-content/DE/TXT/HTML/?</a:t>
            </a:r>
            <a:r>
              <a:rPr lang="de-DE" sz="1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uri</a:t>
            </a: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=CELEX:52018DC0097&amp;from=DE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12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b="1" dirty="0"/>
            </a:b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707297" y="822920"/>
            <a:ext cx="86071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Prognose Gas-, Heizöl- &amp; Strompreis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603249" y="5327650"/>
            <a:ext cx="11108303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Strom (+42%) wird weniger stark ansteigen als Gas (+87%) oder Heizöl (+125%)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Energieeinsparung wird sehr viel wichtiger</a:t>
            </a: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endParaRPr lang="de-DE"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Rechenbeispiel Privater Endkunde, </a:t>
            </a:r>
          </a:p>
          <a:p>
            <a:pPr marL="0" indent="0">
              <a:buClr>
                <a:srgbClr val="000524"/>
              </a:buClr>
              <a:buSzPts val="2400"/>
            </a:pP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Quelle: eigene Berechnungen, </a:t>
            </a:r>
            <a:r>
              <a:rPr lang="de-DE" sz="1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Kopernikusstudie</a:t>
            </a: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 des BMFB: https://www.kopernikus-projekte.de/lw_resource/datapool/systemfiles/cbox/1828/live/lw_datei/2021_11_ariadne_hintergrund_co2-preisentwicklung_november21.pdf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</p:txBody>
      </p:sp>
      <p:graphicFrame>
        <p:nvGraphicFramePr>
          <p:cNvPr id="98" name="Google Shape;98;p20"/>
          <p:cNvGraphicFramePr/>
          <p:nvPr>
            <p:extLst>
              <p:ext uri="{D42A27DB-BD31-4B8C-83A1-F6EECF244321}">
                <p14:modId xmlns:p14="http://schemas.microsoft.com/office/powerpoint/2010/main" val="1712923764"/>
              </p:ext>
            </p:extLst>
          </p:nvPr>
        </p:nvGraphicFramePr>
        <p:xfrm>
          <a:off x="3055937" y="1636712"/>
          <a:ext cx="52292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1219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 Rentabilitätsbewertung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in der Standardsoftware der Energieberatung 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 arbeitet nach VDI 2067 mit der Zinsfußmethodik/Barwertmethode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 d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aher nur mit Durchschnittswerten der jährlichen Einsparungen/-</a:t>
            </a:r>
            <a:r>
              <a:rPr lang="de-DE" sz="2400" dirty="0" err="1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mehrkosten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.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Die Komplexität unstetiger Kostensteigerungen aus </a:t>
            </a: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Gesetzen (Zwangssanierung, Betriebsverbot verschiedener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Wärmeerzeuger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)</a:t>
            </a:r>
            <a:endParaRPr lang="de-DE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abschmelzenden Subventionen</a:t>
            </a:r>
            <a:endParaRPr lang="de-DE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-Preisentwicklung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wird </a:t>
            </a:r>
            <a:r>
              <a:rPr lang="de-DE" sz="2400" b="1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NICHT</a:t>
            </a: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abgebildet</a:t>
            </a: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u="sng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339435" y="1710889"/>
            <a:ext cx="57307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</a:t>
            </a:r>
            <a:r>
              <a:rPr lang="de-DE" sz="2400" u="none" strike="noStrike" cap="none" dirty="0">
                <a:solidFill>
                  <a:srgbClr val="000524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Standardsoftware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6070168" y="1640463"/>
            <a:ext cx="53865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>
              <a:buClr>
                <a:srgbClr val="000524"/>
              </a:buClr>
              <a:buSzPts val="2400"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Spezialsoftware-Methodik nach </a:t>
            </a:r>
            <a:endParaRPr sz="2400" dirty="0">
              <a:solidFill>
                <a:srgbClr val="000524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Google Shape;25;p13">
            <a:extLst>
              <a:ext uri="{FF2B5EF4-FFF2-40B4-BE49-F238E27FC236}">
                <a16:creationId xmlns:a16="http://schemas.microsoft.com/office/drawing/2014/main" id="{FE333ECD-CBCB-C39D-88C6-038BD2749A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8044" y="2060669"/>
            <a:ext cx="771399" cy="2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22">
            <a:extLst>
              <a:ext uri="{FF2B5EF4-FFF2-40B4-BE49-F238E27FC236}">
                <a16:creationId xmlns:a16="http://schemas.microsoft.com/office/drawing/2014/main" id="{32E127D4-10D8-A5EB-9EE5-CA9DA8F35631}"/>
              </a:ext>
            </a:extLst>
          </p:cNvPr>
          <p:cNvSpPr txBox="1"/>
          <p:nvPr/>
        </p:nvSpPr>
        <p:spPr>
          <a:xfrm>
            <a:off x="6051018" y="6119932"/>
            <a:ext cx="57307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12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*VDI 2067 Konform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Google Shape;105;p21">
            <a:extLst>
              <a:ext uri="{FF2B5EF4-FFF2-40B4-BE49-F238E27FC236}">
                <a16:creationId xmlns:a16="http://schemas.microsoft.com/office/drawing/2014/main" id="{5E2CC3E5-349B-E66B-D00F-FAE85650BA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9062" y="2608881"/>
            <a:ext cx="51883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-Besteuerung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Zwangssanierung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Tilgung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Abschreibung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geförderter Zinssätze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Fördermittel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1E8C42-3C04-606B-61D4-E2C0A32B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0" b="10647"/>
          <a:stretch/>
        </p:blipFill>
        <p:spPr>
          <a:xfrm>
            <a:off x="417820" y="2449553"/>
            <a:ext cx="4930232" cy="4190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18CFF11B-3354-7838-A01E-A574117F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>
            <a:extLst>
              <a:ext uri="{FF2B5EF4-FFF2-40B4-BE49-F238E27FC236}">
                <a16:creationId xmlns:a16="http://schemas.microsoft.com/office/drawing/2014/main" id="{A688E876-2ED5-D42A-CB1A-A401D72D37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>
            <a:extLst>
              <a:ext uri="{FF2B5EF4-FFF2-40B4-BE49-F238E27FC236}">
                <a16:creationId xmlns:a16="http://schemas.microsoft.com/office/drawing/2014/main" id="{57585CE4-DB92-15C6-9386-F2CA37F828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14" name="Google Shape;114;p22">
            <a:extLst>
              <a:ext uri="{FF2B5EF4-FFF2-40B4-BE49-F238E27FC236}">
                <a16:creationId xmlns:a16="http://schemas.microsoft.com/office/drawing/2014/main" id="{A103488B-DF45-5287-CE74-9B81040813B9}"/>
              </a:ext>
            </a:extLst>
          </p:cNvPr>
          <p:cNvSpPr txBox="1"/>
          <p:nvPr/>
        </p:nvSpPr>
        <p:spPr>
          <a:xfrm>
            <a:off x="339435" y="1710889"/>
            <a:ext cx="57307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</a:t>
            </a:r>
            <a:r>
              <a:rPr lang="de-DE" sz="2400" u="none" strike="noStrike" cap="none" dirty="0">
                <a:solidFill>
                  <a:srgbClr val="000524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Standardsoftware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26F98B05-7BFA-B5DC-3802-FAADBD74AA84}"/>
              </a:ext>
            </a:extLst>
          </p:cNvPr>
          <p:cNvSpPr txBox="1"/>
          <p:nvPr/>
        </p:nvSpPr>
        <p:spPr>
          <a:xfrm>
            <a:off x="6070168" y="1640463"/>
            <a:ext cx="53865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>
              <a:buClr>
                <a:srgbClr val="000524"/>
              </a:buClr>
              <a:buSzPts val="2400"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Spezialsoftware-Methodik nach </a:t>
            </a:r>
            <a:endParaRPr sz="2400" dirty="0">
              <a:solidFill>
                <a:srgbClr val="000524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Google Shape;25;p13">
            <a:extLst>
              <a:ext uri="{FF2B5EF4-FFF2-40B4-BE49-F238E27FC236}">
                <a16:creationId xmlns:a16="http://schemas.microsoft.com/office/drawing/2014/main" id="{F31442DC-2C49-5446-3934-F35EBEAED7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8044" y="2060669"/>
            <a:ext cx="771399" cy="2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22">
            <a:extLst>
              <a:ext uri="{FF2B5EF4-FFF2-40B4-BE49-F238E27FC236}">
                <a16:creationId xmlns:a16="http://schemas.microsoft.com/office/drawing/2014/main" id="{223FE201-102E-3018-5B64-C50B45B8AE06}"/>
              </a:ext>
            </a:extLst>
          </p:cNvPr>
          <p:cNvSpPr txBox="1"/>
          <p:nvPr/>
        </p:nvSpPr>
        <p:spPr>
          <a:xfrm>
            <a:off x="6051018" y="6119932"/>
            <a:ext cx="57307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12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*VDI 2067 Konform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809088-83F5-3C02-C4C9-7AE8D1DE9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2536218"/>
            <a:ext cx="4809442" cy="3486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44421E-E5DA-6793-88AE-CBBB4FF80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0" y="2562142"/>
            <a:ext cx="4807072" cy="3477844"/>
          </a:xfrm>
          <a:prstGeom prst="rect">
            <a:avLst/>
          </a:prstGeom>
        </p:spPr>
      </p:pic>
      <p:sp>
        <p:nvSpPr>
          <p:cNvPr id="4" name="Google Shape;137;p24">
            <a:extLst>
              <a:ext uri="{FF2B5EF4-FFF2-40B4-BE49-F238E27FC236}">
                <a16:creationId xmlns:a16="http://schemas.microsoft.com/office/drawing/2014/main" id="{AA822CDD-54C4-AC00-E0AE-7F87304FA2C0}"/>
              </a:ext>
            </a:extLst>
          </p:cNvPr>
          <p:cNvSpPr/>
          <p:nvPr/>
        </p:nvSpPr>
        <p:spPr>
          <a:xfrm>
            <a:off x="3453495" y="3924014"/>
            <a:ext cx="4361792" cy="72521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4F8FB"/>
              </a:gs>
              <a:gs pos="31000">
                <a:srgbClr val="AEC5E1"/>
              </a:gs>
              <a:gs pos="44000">
                <a:srgbClr val="AEC5E1"/>
              </a:gs>
              <a:gs pos="100000">
                <a:srgbClr val="76923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Wir machen diesen Unterschied…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8;p24">
            <a:extLst>
              <a:ext uri="{FF2B5EF4-FFF2-40B4-BE49-F238E27FC236}">
                <a16:creationId xmlns:a16="http://schemas.microsoft.com/office/drawing/2014/main" id="{08757719-8FC4-CA79-8F36-AD870AF3E6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" r="63517"/>
          <a:stretch/>
        </p:blipFill>
        <p:spPr>
          <a:xfrm>
            <a:off x="3680062" y="4152693"/>
            <a:ext cx="331724" cy="267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32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Macintosh PowerPoint</Application>
  <PresentationFormat>Benutzerdefiniert</PresentationFormat>
  <Paragraphs>95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Gill Sans</vt:lpstr>
      <vt:lpstr>Calibri</vt:lpstr>
      <vt:lpstr>Arial</vt:lpstr>
      <vt:lpstr>Office Theme</vt:lpstr>
      <vt:lpstr>PowerPoint-Präsentation</vt:lpstr>
      <vt:lpstr>PowerPoint-Präsentation</vt:lpstr>
      <vt:lpstr>Allgemeine Situation</vt:lpstr>
      <vt:lpstr>Unsere Leistungen</vt:lpstr>
      <vt:lpstr>1. Juristische &amp; faktische Situation</vt:lpstr>
      <vt:lpstr>Prognose Gas-, Heizöl- &amp; Strompreis</vt:lpstr>
      <vt:lpstr>2. Rentabilitätsanalyse</vt:lpstr>
      <vt:lpstr>2. Rentabilitätsanalyse</vt:lpstr>
      <vt:lpstr>2. Rentabilitätsanalyse</vt:lpstr>
      <vt:lpstr>3. Erreichbarkeit Förderung</vt:lpstr>
      <vt:lpstr>3. Erreichbarkeit Förderung</vt:lpstr>
      <vt:lpstr>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Dirk Spaniel</cp:lastModifiedBy>
  <cp:revision>19</cp:revision>
  <dcterms:created xsi:type="dcterms:W3CDTF">2024-11-05T09:07:32Z</dcterms:created>
  <dcterms:modified xsi:type="dcterms:W3CDTF">2025-01-17T10:23:27Z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2024-11-05T00:00:00Z</vt:filetime>
  </property>
  <property fmtid="{D5CDD505-2E9C-101B-9397-08002B2CF9AE}" pid="5" name="Producer">
    <vt:lpwstr>Adobe PDF Library 10.0.1</vt:lpwstr>
  </property>
</Properties>
</file>