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6" r:id="rId5"/>
    <p:sldId id="274" r:id="rId6"/>
    <p:sldId id="258" r:id="rId7"/>
    <p:sldId id="275" r:id="rId8"/>
    <p:sldId id="259" r:id="rId9"/>
    <p:sldId id="260" r:id="rId10"/>
    <p:sldId id="261" r:id="rId11"/>
    <p:sldId id="268" r:id="rId12"/>
    <p:sldId id="269" r:id="rId13"/>
    <p:sldId id="277" r:id="rId14"/>
    <p:sldId id="278" r:id="rId15"/>
    <p:sldId id="279" r:id="rId16"/>
    <p:sldId id="280" r:id="rId17"/>
    <p:sldId id="281" r:id="rId18"/>
    <p:sldId id="270" r:id="rId19"/>
    <p:sldId id="271" r:id="rId20"/>
  </p:sldIdLst>
  <p:sldSz cx="11874500" cy="6845300"/>
  <p:notesSz cx="11874500" cy="6845300"/>
  <p:embeddedFontLst>
    <p:embeddedFont>
      <p:font typeface="Gill Sans" panose="020B0502020104020203" pitchFamily="3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97">
          <p15:clr>
            <a:srgbClr val="747775"/>
          </p15:clr>
        </p15:guide>
        <p15:guide id="4" orient="horz" pos="493">
          <p15:clr>
            <a:srgbClr val="747775"/>
          </p15:clr>
        </p15:guide>
        <p15:guide id="5" orient="horz" pos="445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Qf9b0m8EdMlrU+ptEON5ZJ4T6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7"/>
    <p:restoredTop sz="94714"/>
  </p:normalViewPr>
  <p:slideViewPr>
    <p:cSldViewPr snapToGrid="0">
      <p:cViewPr varScale="1">
        <p:scale>
          <a:sx n="147" d="100"/>
          <a:sy n="147" d="100"/>
        </p:scale>
        <p:origin x="1392" y="200"/>
      </p:cViewPr>
      <p:guideLst>
        <p:guide orient="horz" pos="2880"/>
        <p:guide pos="2160"/>
        <p:guide orient="horz" pos="397"/>
        <p:guide orient="horz" pos="493"/>
        <p:guide orient="horz" pos="4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145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726238" y="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5145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726238" y="650240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01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9609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42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5539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8119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255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721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442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857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0aa405c8a_0_2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320aa405c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707299" y="616623"/>
            <a:ext cx="27940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782127" y="3833368"/>
            <a:ext cx="831659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650" y="118014"/>
            <a:ext cx="1676400" cy="56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/>
        </p:nvSpPr>
        <p:spPr>
          <a:xfrm>
            <a:off x="10128250" y="6403020"/>
            <a:ext cx="593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667299" y="1735252"/>
            <a:ext cx="635571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94042" y="1574419"/>
            <a:ext cx="5168170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18637" y="1574419"/>
            <a:ext cx="5168170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667299" y="1735252"/>
            <a:ext cx="635571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450850" y="5507990"/>
            <a:ext cx="3561715" cy="11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X-NRGY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Stockholmer Platz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70173 Stuttgart</a:t>
            </a:r>
            <a:b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Energieberatung DIN V 18599</a:t>
            </a:r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7029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Gefördert werden Energieberatungen für Nichtwohngebäude im </a:t>
            </a:r>
          </a:p>
          <a:p>
            <a:pPr marL="6350" indent="0"/>
            <a:r>
              <a:rPr lang="de-DE" sz="2400" dirty="0"/>
              <a:t>Bestand und im Neubau, die es ermöglichen, Energieeffizienz und </a:t>
            </a:r>
          </a:p>
          <a:p>
            <a:pPr marL="6350" indent="0"/>
            <a:r>
              <a:rPr lang="de-DE" sz="2400" dirty="0"/>
              <a:t>erneuerbare Energien in den Planungs- und Entscheidungsprozess einzubeziehen und damit die Effizienzpotentiale zum individuell </a:t>
            </a:r>
          </a:p>
          <a:p>
            <a:pPr marL="6350" indent="0"/>
            <a:r>
              <a:rPr lang="de-DE" sz="2400" dirty="0"/>
              <a:t>günstigsten Zeitpunkt auszuschöpfen.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b="1" dirty="0"/>
              <a:t>Nach der neuen Richtlinie gilt ab 01.01.2025, dass mit </a:t>
            </a:r>
          </a:p>
          <a:p>
            <a:pPr marL="6350" indent="0"/>
            <a:r>
              <a:rPr lang="de-DE" sz="2400" b="1" dirty="0"/>
              <a:t>dem Vorhaben grundsätzlich nicht vor Bewilligung </a:t>
            </a:r>
          </a:p>
          <a:p>
            <a:pPr marL="6350" indent="0"/>
            <a:r>
              <a:rPr lang="de-DE" sz="2400" b="1" dirty="0"/>
              <a:t>begonnen werden darf. Als Vorhabenbeginn gilt weiterhin </a:t>
            </a:r>
          </a:p>
          <a:p>
            <a:pPr marL="6350" indent="0"/>
            <a:r>
              <a:rPr lang="de-DE" sz="2400" b="1" dirty="0"/>
              <a:t>der rechtsgültige Abschluss eines der Ausführung </a:t>
            </a:r>
          </a:p>
          <a:p>
            <a:pPr marL="6350" indent="0"/>
            <a:r>
              <a:rPr lang="de-DE" sz="2400" b="1" dirty="0"/>
              <a:t>zuzurechnenden Leistungsvertrags.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Gegenstand der Förderung</a:t>
            </a:r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561941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Förderfähige </a:t>
            </a:r>
            <a:r>
              <a:rPr lang="de-DE" sz="2400" b="1" dirty="0"/>
              <a:t>energetische Sanierungskonzept</a:t>
            </a:r>
            <a:r>
              <a:rPr lang="de-DE" sz="2400" dirty="0"/>
              <a:t> </a:t>
            </a:r>
          </a:p>
          <a:p>
            <a:pPr marL="6350" indent="0"/>
            <a:r>
              <a:rPr lang="de-DE" sz="2400" dirty="0"/>
              <a:t>für Nichtwohngebäude</a:t>
            </a:r>
          </a:p>
          <a:p>
            <a:pPr marL="360363" lvl="0" indent="0"/>
            <a:endParaRPr lang="de-DE" sz="2400" dirty="0"/>
          </a:p>
          <a:p>
            <a:pPr marL="6350" lvl="0" indent="-6350">
              <a:tabLst>
                <a:tab pos="354013" algn="l"/>
              </a:tabLst>
            </a:pPr>
            <a:r>
              <a:rPr lang="de-DE" sz="2400" dirty="0"/>
              <a:t>1.	Schritt für Schritt Modernisierung (Sanierungsfahrplan) über einen 	längeren Zeitraum durch aufeinander abgestimmte energetisch 	Maßnahmen.</a:t>
            </a:r>
          </a:p>
          <a:p>
            <a:pPr marL="6350" lvl="0" indent="-6350">
              <a:buAutoNum type="arabicPeriod"/>
              <a:tabLst>
                <a:tab pos="354013" algn="l"/>
              </a:tabLst>
            </a:pPr>
            <a:endParaRPr lang="de-DE" sz="2400" dirty="0"/>
          </a:p>
          <a:p>
            <a:pPr marL="6350" lvl="0" indent="-6350">
              <a:tabLst>
                <a:tab pos="354013" algn="l"/>
              </a:tabLst>
            </a:pPr>
            <a:r>
              <a:rPr lang="de-DE" sz="2400" dirty="0"/>
              <a:t>2.	Eine umfassende Sanierung der dem Standard eines bundesgeförderten 	BEG-Effizienzgebäudes entspricht (Sanierung in einem Zug).</a:t>
            </a:r>
          </a:p>
          <a:p>
            <a:pPr marL="358775" lvl="0" indent="-352425"/>
            <a:endParaRPr lang="de-DE" sz="2400" dirty="0"/>
          </a:p>
          <a:p>
            <a:pPr marL="6350" indent="0"/>
            <a:r>
              <a:rPr lang="de-DE" sz="2400" b="1" dirty="0"/>
              <a:t>Eine Neubauberatung für Nichtwohngebäude wird gefördert, </a:t>
            </a:r>
          </a:p>
          <a:p>
            <a:pPr marL="6350" indent="0"/>
            <a:r>
              <a:rPr lang="de-DE" sz="2400" b="1" dirty="0"/>
              <a:t>wenn sie ein bundesgefördertes Effizienzhaus zum Ziel hat.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800" dirty="0"/>
              <a:t>Maßnahmen</a:t>
            </a:r>
            <a:endParaRPr sz="2800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7028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Einzelmaßnahmen (BEG EM) umfassen energetische Sanierungs-</a:t>
            </a:r>
          </a:p>
          <a:p>
            <a:pPr marL="6350" indent="0"/>
            <a:r>
              <a:rPr lang="de-DE" sz="2400" dirty="0" err="1"/>
              <a:t>maßnahmen</a:t>
            </a:r>
            <a:r>
              <a:rPr lang="de-DE" sz="2400" dirty="0"/>
              <a:t> alle Ein-, Umbau- und Optimierungsmaßnahmen </a:t>
            </a:r>
          </a:p>
          <a:p>
            <a:pPr marL="6350" indent="0"/>
            <a:r>
              <a:rPr lang="de-DE" sz="2400" dirty="0"/>
              <a:t>an der Gebäudehülle oder der Anlagentechnik des Gebäudes, </a:t>
            </a:r>
          </a:p>
          <a:p>
            <a:pPr marL="6350" indent="0"/>
            <a:r>
              <a:rPr lang="de-DE" sz="2400" dirty="0"/>
              <a:t>die am Gebäude oder im unmittelbaren räumlichen Zusammen-</a:t>
            </a:r>
          </a:p>
          <a:p>
            <a:pPr marL="6350" indent="0"/>
            <a:r>
              <a:rPr lang="de-DE" sz="2400" dirty="0"/>
              <a:t>hang zum Gebäude vorgenommen werden und die den nicht-</a:t>
            </a:r>
          </a:p>
          <a:p>
            <a:pPr marL="6350" indent="0"/>
            <a:r>
              <a:rPr lang="de-DE" sz="2400" dirty="0"/>
              <a:t>erneuerbaren Primärenergiebedarf oder den Transmissions-</a:t>
            </a:r>
          </a:p>
          <a:p>
            <a:pPr marL="6350" indent="0"/>
            <a:r>
              <a:rPr lang="de-DE" sz="2400" dirty="0" err="1"/>
              <a:t>wärmeverlust</a:t>
            </a:r>
            <a:r>
              <a:rPr lang="de-DE" sz="2400" dirty="0"/>
              <a:t> verringern sollen.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800" dirty="0"/>
              <a:t>Maßnahmen</a:t>
            </a:r>
            <a:endParaRPr sz="2800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784706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b="1" dirty="0"/>
              <a:t>1. Gebäudehülle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• Dämmung der Gebäudehülle</a:t>
            </a:r>
          </a:p>
          <a:p>
            <a:pPr marL="6350" indent="0"/>
            <a:r>
              <a:rPr lang="de-DE" sz="2400" dirty="0"/>
              <a:t>• Erneuerung/Aufbereitung von Vorhangfassaden </a:t>
            </a:r>
          </a:p>
          <a:p>
            <a:pPr marL="225425" indent="-219075"/>
            <a:r>
              <a:rPr lang="de-DE" sz="2400" dirty="0"/>
              <a:t>• Erneuerung, Ersatz oder erstmaliger Einbau von Fenstern, Außentüren und -toren </a:t>
            </a:r>
          </a:p>
          <a:p>
            <a:pPr marL="225425" indent="-219075"/>
            <a:r>
              <a:rPr lang="de-DE" sz="2400" dirty="0"/>
              <a:t>• Sommerlicher Wärmeschutz durch Ersatz oder Einbau von außenliegenden Sonnenschutzeinrichtungen</a:t>
            </a:r>
          </a:p>
        </p:txBody>
      </p:sp>
    </p:spTree>
    <p:extLst>
      <p:ext uri="{BB962C8B-B14F-4D97-AF65-F5344CB8AC3E}">
        <p14:creationId xmlns:p14="http://schemas.microsoft.com/office/powerpoint/2010/main" val="91426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800" dirty="0"/>
              <a:t>Maßnahmen</a:t>
            </a:r>
            <a:endParaRPr sz="2800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43359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b="1" dirty="0"/>
              <a:t>2. Heizungstechnik</a:t>
            </a:r>
          </a:p>
          <a:p>
            <a:pPr marL="6350" indent="0"/>
            <a:endParaRPr lang="de-DE" sz="2400" dirty="0"/>
          </a:p>
          <a:p>
            <a:pPr marL="225425" indent="-219075"/>
            <a:r>
              <a:rPr lang="de-DE" sz="2400" dirty="0"/>
              <a:t>• Ersatz der Heizanlage durch ein effizienteres, auf erneuerbaren Energien basierendes Heizsystem </a:t>
            </a:r>
          </a:p>
          <a:p>
            <a:pPr marL="6350" indent="0"/>
            <a:r>
              <a:rPr lang="de-DE" sz="2400" dirty="0"/>
              <a:t>• Anschluss an ein Wärmenetz</a:t>
            </a:r>
          </a:p>
        </p:txBody>
      </p:sp>
    </p:spTree>
    <p:extLst>
      <p:ext uri="{BB962C8B-B14F-4D97-AF65-F5344CB8AC3E}">
        <p14:creationId xmlns:p14="http://schemas.microsoft.com/office/powerpoint/2010/main" val="3426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800" dirty="0"/>
              <a:t>Maßnahmen</a:t>
            </a:r>
            <a:endParaRPr sz="2800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60504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1463" indent="-265113"/>
            <a:r>
              <a:rPr lang="de-DE" sz="2400" b="1" dirty="0"/>
              <a:t>3. Sonstige Anlagentechnik</a:t>
            </a:r>
          </a:p>
          <a:p>
            <a:pPr marL="271463" indent="-265113"/>
            <a:endParaRPr lang="de-DE" sz="2400" dirty="0"/>
          </a:p>
          <a:p>
            <a:pPr marL="271463" indent="-265113"/>
            <a:r>
              <a:rPr lang="de-DE" sz="2400" dirty="0"/>
              <a:t>• Einbau, Austausch oder Optimierung raumlufttechnischer Anlagen inklusive Wärme-/Kälterückgewinnung </a:t>
            </a:r>
          </a:p>
          <a:p>
            <a:pPr marL="271463" indent="-265113"/>
            <a:r>
              <a:rPr lang="de-DE" sz="2400" dirty="0"/>
              <a:t>• Einbau digitaler Systeme zur energetischen Betriebs- und Verbrauchsoptimierung </a:t>
            </a:r>
          </a:p>
          <a:p>
            <a:pPr marL="271463" indent="-265113"/>
            <a:r>
              <a:rPr lang="de-DE" sz="2400" dirty="0"/>
              <a:t>• Einbau einer energieeffizienten Innenbeleuchtung </a:t>
            </a:r>
          </a:p>
          <a:p>
            <a:pPr marL="271463" indent="-265113"/>
            <a:r>
              <a:rPr lang="de-DE" sz="2400" dirty="0"/>
              <a:t>• Maßnahmen an der Sanitärtechnik zur Reduktion des Wasserverbrauchs </a:t>
            </a:r>
          </a:p>
          <a:p>
            <a:pPr marL="271463" indent="-265113"/>
            <a:r>
              <a:rPr lang="de-DE" sz="2400" dirty="0"/>
              <a:t>• Einbau einer Photovoltaik-Anlage oder einer Solarthermie-Anlage</a:t>
            </a:r>
          </a:p>
        </p:txBody>
      </p:sp>
    </p:spTree>
    <p:extLst>
      <p:ext uri="{BB962C8B-B14F-4D97-AF65-F5344CB8AC3E}">
        <p14:creationId xmlns:p14="http://schemas.microsoft.com/office/powerpoint/2010/main" val="334594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707297" y="822920"/>
            <a:ext cx="77430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Maßnahmen</a:t>
            </a:r>
            <a:endParaRPr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14082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indent="-438150"/>
            <a:r>
              <a:rPr lang="de-DE" sz="2400" b="1" dirty="0"/>
              <a:t>4. Niedrig investive Maßnahmen</a:t>
            </a:r>
          </a:p>
          <a:p>
            <a:pPr marL="444500" indent="-444500"/>
            <a:endParaRPr lang="de-DE" sz="2400" dirty="0"/>
          </a:p>
          <a:p>
            <a:pPr marL="6350" indent="-6350"/>
            <a:r>
              <a:rPr lang="de-DE" sz="2400" dirty="0"/>
              <a:t>Es gibt auch zahlreiche niedrig investive Maßnahmen, die Energie einsparen.</a:t>
            </a:r>
          </a:p>
          <a:p>
            <a:pPr marL="444500" indent="-438150"/>
            <a:r>
              <a:rPr lang="de-DE" sz="2400" dirty="0"/>
              <a:t>• Wassersparende Armaturen </a:t>
            </a:r>
          </a:p>
          <a:p>
            <a:pPr marL="444500" indent="-438150"/>
            <a:r>
              <a:rPr lang="de-DE" sz="2400" dirty="0"/>
              <a:t>• Optimierung der bestehenden Heizungsanlagen, insbesondere:</a:t>
            </a:r>
          </a:p>
          <a:p>
            <a:pPr marL="444500" indent="-438150"/>
            <a:r>
              <a:rPr lang="de-DE" sz="2000" dirty="0"/>
              <a:t>   </a:t>
            </a:r>
            <a:r>
              <a:rPr lang="de-DE" sz="2400" dirty="0"/>
              <a:t>- Hydraulischer Abgleich der Heizungsanlage </a:t>
            </a:r>
          </a:p>
          <a:p>
            <a:pPr marL="444500" indent="-438150"/>
            <a:r>
              <a:rPr lang="de-DE" sz="2400" dirty="0"/>
              <a:t>   - Anpassung der Vorlauftemperatur und der Pumpenleistung </a:t>
            </a:r>
          </a:p>
          <a:p>
            <a:pPr marL="444500" indent="-438150"/>
            <a:r>
              <a:rPr lang="de-DE" sz="2400" dirty="0"/>
              <a:t>   - Dämmung von Rohrleitungen, der Einbau von Mess-, Steuer- und Regelungstechniken </a:t>
            </a:r>
          </a:p>
          <a:p>
            <a:pPr marL="444500" indent="-438150"/>
            <a:r>
              <a:rPr lang="de-DE" sz="2400" dirty="0"/>
              <a:t>   - Filter, Schmutzfänger, Abscheider zur Erhaltung der Funktionalität, Effizienz und Lebensdauer </a:t>
            </a:r>
          </a:p>
        </p:txBody>
      </p:sp>
    </p:spTree>
    <p:extLst>
      <p:ext uri="{BB962C8B-B14F-4D97-AF65-F5344CB8AC3E}">
        <p14:creationId xmlns:p14="http://schemas.microsoft.com/office/powerpoint/2010/main" val="160966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Wann machen Gebäudepools Sinn?</a:t>
            </a:r>
            <a:endParaRPr sz="2800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44788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Erweist sich ein Gebäude in einer Kommune als besonderes ineffizient, z.B. Turnhallen oder Krankenhäuser oder alte Gebäude, können diese Gebäude in einem Gebäudepool zusammengefasst werden.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Der Gebäudepool wird dann einheitlich betrachtet und </a:t>
            </a:r>
          </a:p>
          <a:p>
            <a:pPr marL="6350" indent="0"/>
            <a:r>
              <a:rPr lang="de-DE" sz="2400" dirty="0"/>
              <a:t>ggf. energetisch saniert.</a:t>
            </a:r>
          </a:p>
        </p:txBody>
      </p:sp>
    </p:spTree>
    <p:extLst>
      <p:ext uri="{BB962C8B-B14F-4D97-AF65-F5344CB8AC3E}">
        <p14:creationId xmlns:p14="http://schemas.microsoft.com/office/powerpoint/2010/main" val="40826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>
            <a:spLocks noGrp="1"/>
          </p:cNvSpPr>
          <p:nvPr>
            <p:ph type="ctrTitle"/>
          </p:nvPr>
        </p:nvSpPr>
        <p:spPr>
          <a:xfrm>
            <a:off x="707298" y="851496"/>
            <a:ext cx="69063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Fördermittel</a:t>
            </a:r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06926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Kommunen können für energetische Sanierungsprojekte häufig Fördermittel in Anspruch nehmen. 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Die Förderungen sind oft sehr umfangreich und die Förderbedingungen und -richtlinien jedoch schwer zu</a:t>
            </a:r>
          </a:p>
          <a:p>
            <a:pPr marL="6350" indent="0"/>
            <a:r>
              <a:rPr lang="de-DE" sz="2400" dirty="0"/>
              <a:t>durchschauen. </a:t>
            </a:r>
          </a:p>
          <a:p>
            <a:pPr marL="6350" indent="0"/>
            <a:r>
              <a:rPr lang="de-DE" sz="2400" dirty="0"/>
              <a:t> </a:t>
            </a:r>
          </a:p>
        </p:txBody>
      </p:sp>
      <p:sp>
        <p:nvSpPr>
          <p:cNvPr id="6" name="Google Shape;67;p3">
            <a:extLst>
              <a:ext uri="{FF2B5EF4-FFF2-40B4-BE49-F238E27FC236}">
                <a16:creationId xmlns:a16="http://schemas.microsoft.com/office/drawing/2014/main" id="{AF619B96-DC44-1B41-B2F5-C7969C37EC45}"/>
              </a:ext>
            </a:extLst>
          </p:cNvPr>
          <p:cNvSpPr txBox="1"/>
          <p:nvPr/>
        </p:nvSpPr>
        <p:spPr>
          <a:xfrm>
            <a:off x="603250" y="5377175"/>
            <a:ext cx="8966879" cy="107988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/>
          <a:p>
            <a:pPr marL="6350" indent="0"/>
            <a:r>
              <a:rPr lang="de-DE" sz="2800" b="1" dirty="0">
                <a:solidFill>
                  <a:schemeClr val="bg1"/>
                </a:solidFill>
              </a:rPr>
              <a:t>Wir beraten Sie ausführlich, was und in welcher Höhe für Ihre Kommune erreichbar ist.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450850" y="5507990"/>
            <a:ext cx="3561715" cy="11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X-NRGY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Stockholmer Platz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70173 Stuttgart</a:t>
            </a:r>
            <a:b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984250" y="2736850"/>
            <a:ext cx="35621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Vielen Dank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450850" y="2127250"/>
            <a:ext cx="3690226" cy="81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de-DE" sz="255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ENERGIEBERATUNG</a:t>
            </a:r>
            <a:endParaRPr sz="25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de-DE" sz="25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aber richtig.</a:t>
            </a:r>
            <a:endParaRPr sz="25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64" y="3438097"/>
            <a:ext cx="1995965" cy="52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650" y="4260850"/>
            <a:ext cx="1351743" cy="49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850" y="5050527"/>
            <a:ext cx="774903" cy="77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610392" y="1819391"/>
            <a:ext cx="10926764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000" b="1" dirty="0">
                <a:latin typeface="Gill Sans MT" panose="020B0502020104020203" pitchFamily="34" charset="77"/>
              </a:rPr>
              <a:t>BERATUNGSUMFANG</a:t>
            </a:r>
          </a:p>
          <a:p>
            <a:endParaRPr lang="de-DE" sz="1800" dirty="0"/>
          </a:p>
          <a:p>
            <a:r>
              <a:rPr lang="de-DE" sz="2400" dirty="0">
                <a:latin typeface="Gill Sans MT" panose="020B0502020104020203" pitchFamily="34" charset="77"/>
              </a:rPr>
              <a:t>Wir von X-NGRY zeigen Ihnen unabhängig die technischen und rechtlichen </a:t>
            </a:r>
          </a:p>
          <a:p>
            <a:r>
              <a:rPr lang="de-DE" sz="2400" dirty="0">
                <a:latin typeface="Gill Sans MT" panose="020B0502020104020203" pitchFamily="34" charset="77"/>
              </a:rPr>
              <a:t>Möglichkeiten und führen Sie durch den kompletten Sanierungsprozess einschließlich </a:t>
            </a:r>
          </a:p>
          <a:p>
            <a:r>
              <a:rPr lang="de-DE" sz="2400" dirty="0">
                <a:latin typeface="Gill Sans MT" panose="020B0502020104020203" pitchFamily="34" charset="77"/>
              </a:rPr>
              <a:t>der erreichbaren Fördermaßnahmen.</a:t>
            </a:r>
          </a:p>
          <a:p>
            <a:endParaRPr lang="de-DE" sz="2400" dirty="0">
              <a:latin typeface="Gill Sans MT" panose="020B0502020104020203" pitchFamily="34" charset="77"/>
            </a:endParaRPr>
          </a:p>
          <a:p>
            <a:r>
              <a:rPr lang="de-DE" sz="2400" dirty="0">
                <a:latin typeface="Gill Sans MT" panose="020B0502020104020203" pitchFamily="34" charset="77"/>
              </a:rPr>
              <a:t>Ob für Privatkunden, Gewerbekunden und Kommunen mit Wohnimmobilien, </a:t>
            </a:r>
          </a:p>
          <a:p>
            <a:r>
              <a:rPr lang="de-DE" sz="2400" dirty="0">
                <a:latin typeface="Gill Sans MT" panose="020B0502020104020203" pitchFamily="34" charset="77"/>
              </a:rPr>
              <a:t>Büro- und Industriegebäude sowie kommunale und öffentliche Liegenschaften.</a:t>
            </a:r>
          </a:p>
          <a:p>
            <a:endParaRPr lang="de-DE" sz="1800" dirty="0">
              <a:latin typeface="Gill Sans MT" panose="020B0502020104020203" pitchFamily="34" charset="77"/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latin typeface="Gill Sans MT" panose="020B0502020104020203" pitchFamily="34" charset="77"/>
              </a:rPr>
              <a:t>FÖRDERMITTELBERATUNG</a:t>
            </a:r>
          </a:p>
          <a:p>
            <a:pPr>
              <a:lnSpc>
                <a:spcPct val="150000"/>
              </a:lnSpc>
            </a:pPr>
            <a:r>
              <a:rPr lang="de-DE" sz="2000" b="1" cap="all" dirty="0">
                <a:latin typeface="Gill Sans MT" panose="020B0502020104020203" pitchFamily="34" charset="77"/>
              </a:rPr>
              <a:t>Energetische Bewertung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latin typeface="Gill Sans MT" panose="020B0502020104020203" pitchFamily="34" charset="77"/>
              </a:rPr>
              <a:t>KOMPLETT ODER TEILSANIERUNG</a:t>
            </a:r>
          </a:p>
          <a:p>
            <a:pPr>
              <a:lnSpc>
                <a:spcPct val="150000"/>
              </a:lnSpc>
            </a:pPr>
            <a:r>
              <a:rPr lang="de-DE" sz="2000" b="1" cap="all" dirty="0">
                <a:latin typeface="Gill Sans MT" panose="020B0502020104020203" pitchFamily="34" charset="77"/>
              </a:rPr>
              <a:t>Kommunale Wärmeplanung</a:t>
            </a:r>
          </a:p>
          <a:p>
            <a:pPr marL="7938" indent="26988"/>
            <a:endParaRPr lang="de-DE" sz="1800" dirty="0"/>
          </a:p>
        </p:txBody>
      </p:sp>
      <p:sp>
        <p:nvSpPr>
          <p:cNvPr id="7" name="Google Shape;67;p3">
            <a:extLst>
              <a:ext uri="{FF2B5EF4-FFF2-40B4-BE49-F238E27FC236}">
                <a16:creationId xmlns:a16="http://schemas.microsoft.com/office/drawing/2014/main" id="{15EF4BEF-67BC-5C4D-8D22-A1CF88BD0B04}"/>
              </a:ext>
            </a:extLst>
          </p:cNvPr>
          <p:cNvSpPr txBox="1"/>
          <p:nvPr/>
        </p:nvSpPr>
        <p:spPr>
          <a:xfrm>
            <a:off x="0" y="758148"/>
            <a:ext cx="10448133" cy="648997"/>
          </a:xfrm>
          <a:prstGeom prst="rect">
            <a:avLst/>
          </a:prstGeom>
          <a:solidFill>
            <a:schemeClr val="dk1"/>
          </a:solidFill>
          <a:ln w="73025">
            <a:solidFill>
              <a:schemeClr val="tx1"/>
            </a:solidFill>
            <a:prstDash val="solid"/>
          </a:ln>
        </p:spPr>
        <p:txBody>
          <a:bodyPr spcFirstLastPara="1" wrap="square" lIns="360000" tIns="108000" rIns="360000" bIns="108000" anchor="t" anchorCtr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Gill Sans MT" panose="020B0502020104020203" pitchFamily="34" charset="77"/>
                <a:cs typeface="Gill Sans" panose="020B0502020104020203" pitchFamily="34" charset="-79"/>
              </a:rPr>
              <a:t>Ihr Ansprechpartner für Energieberatung und Auditierung</a:t>
            </a:r>
            <a:endParaRPr lang="de-DE" sz="280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3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707298" y="858640"/>
            <a:ext cx="74690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Beratung für </a:t>
            </a:r>
            <a:r>
              <a:rPr lang="de-DE" sz="2800" dirty="0" err="1"/>
              <a:t>KMU´s</a:t>
            </a:r>
            <a:r>
              <a:rPr lang="de-DE" sz="2800" dirty="0"/>
              <a:t> und Kommunen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603249" y="1901288"/>
            <a:ext cx="953504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8" indent="26988"/>
            <a:r>
              <a:rPr lang="de-DE" sz="2400" dirty="0"/>
              <a:t>Für Gebäudesanierungen gehen wir nach DIN 18599 vor. </a:t>
            </a:r>
          </a:p>
          <a:p>
            <a:pPr marL="7938" indent="26988"/>
            <a:r>
              <a:rPr lang="de-DE" sz="2400" dirty="0"/>
              <a:t>Für Optimierung des Energieverbrauches Ihres Unternehmens </a:t>
            </a:r>
          </a:p>
          <a:p>
            <a:pPr marL="7938" indent="26988"/>
            <a:r>
              <a:rPr lang="de-DE" sz="2400" dirty="0"/>
              <a:t>bilanzieren wir nach DIN 16247-1 (</a:t>
            </a:r>
            <a:r>
              <a:rPr lang="de-DE" sz="2400" dirty="0" err="1"/>
              <a:t>Energieauditierung</a:t>
            </a:r>
            <a:r>
              <a:rPr lang="de-DE" sz="2400" dirty="0"/>
              <a:t>). </a:t>
            </a:r>
          </a:p>
          <a:p>
            <a:pPr marL="7938" indent="26988"/>
            <a:endParaRPr lang="de-DE" sz="2400" dirty="0"/>
          </a:p>
          <a:p>
            <a:pPr marL="7938" indent="26988"/>
            <a:r>
              <a:rPr lang="de-DE" sz="2400" dirty="0"/>
              <a:t>In beiden Fällen können Sie mit umfangreichen staatlichen </a:t>
            </a:r>
          </a:p>
          <a:p>
            <a:pPr marL="7938" indent="26988"/>
            <a:r>
              <a:rPr lang="de-DE" sz="2400" dirty="0"/>
              <a:t>Fördermaßnahmen in der Beratungsphase rechnen. </a:t>
            </a:r>
          </a:p>
          <a:p>
            <a:pPr marL="7938" indent="26988"/>
            <a:r>
              <a:rPr lang="de-DE" sz="2400" dirty="0"/>
              <a:t>Beantragung und Abwicklung übernehmen wir für Sie.</a:t>
            </a:r>
          </a:p>
        </p:txBody>
      </p:sp>
      <p:sp>
        <p:nvSpPr>
          <p:cNvPr id="67" name="Google Shape;67;p3"/>
          <p:cNvSpPr txBox="1"/>
          <p:nvPr/>
        </p:nvSpPr>
        <p:spPr>
          <a:xfrm>
            <a:off x="603248" y="4930098"/>
            <a:ext cx="8966879" cy="15107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Gill Sans MT" panose="020B0502020104020203" pitchFamily="34" charset="77"/>
              </a:rPr>
              <a:t>Das Gebäude Energiegesetz betrifft besonders Gewerbeimmobilien und Kommunen, hier gilt in bestimmten Fällen eine Sanierungspflicht. </a:t>
            </a:r>
          </a:p>
        </p:txBody>
      </p:sp>
    </p:spTree>
    <p:extLst>
      <p:ext uri="{BB962C8B-B14F-4D97-AF65-F5344CB8AC3E}">
        <p14:creationId xmlns:p14="http://schemas.microsoft.com/office/powerpoint/2010/main" val="14287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707297" y="858640"/>
            <a:ext cx="787740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Wie wir uns unterscheiden: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603249" y="1901288"/>
            <a:ext cx="996117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7938"/>
            <a:r>
              <a:rPr lang="de-DE" sz="2400" dirty="0"/>
              <a:t>1.  Eine genauere Wirtschaftlichkeitsbewertung nach VDI 2067, </a:t>
            </a:r>
          </a:p>
          <a:p>
            <a:pPr marL="0" indent="449263"/>
            <a:r>
              <a:rPr lang="de-DE" sz="2400" dirty="0"/>
              <a:t>die über herkömmliche Standardsoftware hinausgeht und </a:t>
            </a:r>
          </a:p>
          <a:p>
            <a:pPr marL="0" indent="449263"/>
            <a:r>
              <a:rPr lang="de-DE" sz="2400" dirty="0"/>
              <a:t>präzisere Ergebnisse liefert.</a:t>
            </a:r>
          </a:p>
          <a:p>
            <a:pPr marL="0" indent="449263"/>
            <a:endParaRPr lang="de-DE" sz="2400" dirty="0"/>
          </a:p>
          <a:p>
            <a:pPr marL="404813" indent="-404813"/>
            <a:r>
              <a:rPr lang="de-DE" sz="2400" dirty="0"/>
              <a:t>2. 	Eine weitergehende Berechnungsmethodik von Wärmebrücken, </a:t>
            </a:r>
          </a:p>
          <a:p>
            <a:pPr marL="404813" indent="-404813"/>
            <a:r>
              <a:rPr lang="de-DE" sz="2400" dirty="0"/>
              <a:t>	mit der wir in der Regel eine bessere EH-Klassifizierung und </a:t>
            </a:r>
          </a:p>
          <a:p>
            <a:pPr marL="404813" indent="-404813"/>
            <a:r>
              <a:rPr lang="de-DE" sz="2400" dirty="0"/>
              <a:t>	somit höhere Fördermittel .</a:t>
            </a:r>
          </a:p>
        </p:txBody>
      </p:sp>
      <p:sp>
        <p:nvSpPr>
          <p:cNvPr id="67" name="Google Shape;67;p3"/>
          <p:cNvSpPr txBox="1"/>
          <p:nvPr/>
        </p:nvSpPr>
        <p:spPr>
          <a:xfrm>
            <a:off x="603248" y="4930098"/>
            <a:ext cx="9188822" cy="15107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Gill Sans MT" panose="020B0502020104020203" pitchFamily="34" charset="77"/>
              </a:rPr>
              <a:t>Als registrierter BAFA-Energieauditor entspricht unsere Beratung den Anforderungen der DIN EN 16247-1.</a:t>
            </a:r>
          </a:p>
        </p:txBody>
      </p:sp>
    </p:spTree>
    <p:extLst>
      <p:ext uri="{BB962C8B-B14F-4D97-AF65-F5344CB8AC3E}">
        <p14:creationId xmlns:p14="http://schemas.microsoft.com/office/powerpoint/2010/main" val="234922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707298" y="851496"/>
            <a:ext cx="69063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Gebäudesanierung für Kommunen 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6742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-6350"/>
            <a:r>
              <a:rPr lang="de-DE" sz="2400" dirty="0"/>
              <a:t>Wir unterstützen Kommunen bei der Sanierung von Liegenschaften für eine klimagerechte Gebäudesanierung. Ob Schulen, Kitas, Rathäuser oder Sportanlagen: </a:t>
            </a:r>
          </a:p>
          <a:p>
            <a:pPr marL="6350" indent="-6350"/>
            <a:endParaRPr lang="de-DE" sz="2400" dirty="0"/>
          </a:p>
          <a:p>
            <a:pPr marL="6350" indent="-6350"/>
            <a:r>
              <a:rPr lang="de-DE" sz="2400" dirty="0"/>
              <a:t>Der energetische Sanierungsbedarf von kommunalen Nichtwohngebäuden ist weiterhin sehr groß. </a:t>
            </a:r>
          </a:p>
          <a:p>
            <a:pPr marL="6350" indent="-6350"/>
            <a:r>
              <a:rPr lang="de-DE" sz="2400" dirty="0"/>
              <a:t>Unsanierte Gebäude verschlingen bis zu zehnmal mehr Energie als moderne Gebäude. </a:t>
            </a:r>
          </a:p>
        </p:txBody>
      </p:sp>
      <p:sp>
        <p:nvSpPr>
          <p:cNvPr id="67" name="Google Shape;67;p3"/>
          <p:cNvSpPr txBox="1"/>
          <p:nvPr/>
        </p:nvSpPr>
        <p:spPr>
          <a:xfrm>
            <a:off x="603250" y="5164494"/>
            <a:ext cx="8509219" cy="1326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/>
          <a:p>
            <a:pPr marL="7938" lvl="0">
              <a:buClr>
                <a:srgbClr val="000524"/>
              </a:buClr>
              <a:buSzPts val="2400"/>
            </a:pPr>
            <a:r>
              <a:rPr lang="de-DE" sz="2400" dirty="0">
                <a:solidFill>
                  <a:schemeClr val="bg1"/>
                </a:solidFill>
              </a:rPr>
              <a:t>Insgesamt verursacht der Gebäudesektor in Deutschland etwa 35 Prozent des Endenergieverbrauchs und etwa </a:t>
            </a:r>
          </a:p>
          <a:p>
            <a:pPr marL="7938" lvl="0">
              <a:buClr>
                <a:srgbClr val="000524"/>
              </a:buClr>
              <a:buSzPts val="2400"/>
            </a:pPr>
            <a:r>
              <a:rPr lang="de-DE" sz="2400" dirty="0">
                <a:solidFill>
                  <a:schemeClr val="bg1"/>
                </a:solidFill>
              </a:rPr>
              <a:t>30 Prozent der CO₂-Emissionen.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707298" y="851496"/>
            <a:ext cx="69063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800" dirty="0"/>
              <a:t>Gebäudesanierung für Kommunen 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6742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Um die Vorgaben der Klimaschutzziele von Bund, Ländern und Kommunen zu erreichen, kommt der energetischen Sanierung </a:t>
            </a:r>
          </a:p>
          <a:p>
            <a:pPr marL="6350" indent="0"/>
            <a:r>
              <a:rPr lang="de-DE" sz="2400" dirty="0"/>
              <a:t>des Gebäudebestands eine zentrale Bedeutung zu. 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Viele Städte, Landkreise und Gemeinden haben sich mittlerweile eigene, ehrgeizige Klimaschutzziele gesetzt. </a:t>
            </a:r>
          </a:p>
        </p:txBody>
      </p:sp>
    </p:spTree>
    <p:extLst>
      <p:ext uri="{BB962C8B-B14F-4D97-AF65-F5344CB8AC3E}">
        <p14:creationId xmlns:p14="http://schemas.microsoft.com/office/powerpoint/2010/main" val="149872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707298" y="851496"/>
            <a:ext cx="69063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de-DE" sz="2800" dirty="0"/>
              <a:t>Gebäudesanierung für Kommunen </a:t>
            </a:r>
            <a:endParaRPr sz="2800"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0234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Die Auswahl der Objekte orientiert sich an den möglichen </a:t>
            </a:r>
          </a:p>
          <a:p>
            <a:pPr marL="6350" indent="0"/>
            <a:r>
              <a:rPr lang="de-DE" sz="2400" dirty="0"/>
              <a:t>„Hebeln“, die Kommunen beim Thema Gebäudesanierung </a:t>
            </a:r>
          </a:p>
          <a:p>
            <a:pPr marL="6350" indent="0"/>
            <a:r>
              <a:rPr lang="de-DE" sz="2400" dirty="0"/>
              <a:t>zur Verfügung stehen: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Städte, Gemeinden und Landkreise haben die Möglichkeit, </a:t>
            </a:r>
          </a:p>
          <a:p>
            <a:pPr marL="6350" indent="0"/>
            <a:r>
              <a:rPr lang="de-DE" sz="2400" dirty="0"/>
              <a:t>ihre eigenen Liegenschaften zu sanieren und sind damit auch </a:t>
            </a:r>
          </a:p>
          <a:p>
            <a:pPr marL="6350" indent="0"/>
            <a:r>
              <a:rPr lang="de-DE" sz="2400" dirty="0"/>
              <a:t>Vorbild für Bürger und andere Kommunen. 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Dabei geht es um Sanierungsstrategien, Tools zur Berechnung </a:t>
            </a:r>
          </a:p>
          <a:p>
            <a:pPr marL="6350" indent="0"/>
            <a:r>
              <a:rPr lang="de-DE" sz="2400" dirty="0"/>
              <a:t>von Kosten und Wertschöpfung sowie Fördermöglichkeiten </a:t>
            </a:r>
          </a:p>
          <a:p>
            <a:pPr marL="6350" indent="0"/>
            <a:r>
              <a:rPr lang="de-DE" sz="2400" dirty="0"/>
              <a:t>für Kommunen.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320aa405c8a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20aa405c8a_0_20"/>
          <p:cNvSpPr txBox="1">
            <a:spLocks noGrp="1"/>
          </p:cNvSpPr>
          <p:nvPr>
            <p:ph type="ctrTitle"/>
          </p:nvPr>
        </p:nvSpPr>
        <p:spPr>
          <a:xfrm>
            <a:off x="707297" y="851496"/>
            <a:ext cx="7743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de-DE" sz="2800" dirty="0"/>
              <a:t>Gebäudesanierung für Kommunen </a:t>
            </a:r>
            <a:endParaRPr sz="2800" dirty="0"/>
          </a:p>
        </p:txBody>
      </p:sp>
      <p:sp>
        <p:nvSpPr>
          <p:cNvPr id="82" name="Google Shape;82;g320aa405c8a_0_20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7029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indent="0"/>
            <a:r>
              <a:rPr lang="de-DE" sz="2400" dirty="0"/>
              <a:t>Wir als Energieberatungsunternehmen  können ermitteln, </a:t>
            </a:r>
          </a:p>
          <a:p>
            <a:pPr marL="6350" indent="0"/>
            <a:r>
              <a:rPr lang="de-DE" sz="2400" dirty="0"/>
              <a:t>welche Maßnahmen in welcher Reihenfolge sinnvoll sind. </a:t>
            </a:r>
          </a:p>
          <a:p>
            <a:pPr marL="6350" indent="0"/>
            <a:r>
              <a:rPr lang="de-DE" sz="2400" dirty="0"/>
              <a:t>So könnte beispielsweise der Tausch von Fenstern Priorität </a:t>
            </a:r>
          </a:p>
          <a:p>
            <a:pPr marL="6350" indent="0"/>
            <a:r>
              <a:rPr lang="de-DE" sz="2400" dirty="0"/>
              <a:t>haben, oder aber nur in Kombination mit weitreichenderen </a:t>
            </a:r>
          </a:p>
          <a:p>
            <a:pPr marL="6350" indent="0"/>
            <a:r>
              <a:rPr lang="de-DE" sz="2400" dirty="0"/>
              <a:t>Sanierungen sinnvoll sein.</a:t>
            </a:r>
          </a:p>
          <a:p>
            <a:pPr marL="6350" indent="0"/>
            <a:r>
              <a:rPr lang="de-DE" sz="2400" dirty="0"/>
              <a:t> </a:t>
            </a:r>
          </a:p>
          <a:p>
            <a:pPr marL="6350" indent="0"/>
            <a:r>
              <a:rPr lang="de-DE" sz="2400" dirty="0"/>
              <a:t>Beginnt man bei den Gebäudehüllen, bei den Heizungen, </a:t>
            </a:r>
          </a:p>
          <a:p>
            <a:pPr marL="6350" indent="0"/>
            <a:r>
              <a:rPr lang="de-DE" sz="2400" dirty="0"/>
              <a:t>oder sucht man die beste Lösung pro Gebäude? </a:t>
            </a:r>
          </a:p>
          <a:p>
            <a:pPr marL="6350" indent="0"/>
            <a:endParaRPr lang="de-DE" sz="2400" dirty="0"/>
          </a:p>
          <a:p>
            <a:pPr marL="6350" indent="0"/>
            <a:r>
              <a:rPr lang="de-DE" sz="2400" dirty="0"/>
              <a:t>Welche Förder- und Finanzierungsmodelle sind sinnvoll, </a:t>
            </a:r>
          </a:p>
          <a:p>
            <a:pPr marL="6350" indent="0"/>
            <a:r>
              <a:rPr lang="de-DE" sz="2400" dirty="0"/>
              <a:t>um kurzfristig zu sanieren?</a:t>
            </a:r>
            <a:br>
              <a:rPr lang="de-DE" sz="2400" b="1" dirty="0"/>
            </a:b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Macintosh PowerPoint</Application>
  <PresentationFormat>Benutzerdefiniert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Gill Sans</vt:lpstr>
      <vt:lpstr>Gill Sans MT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Beratung für KMU´s und Kommunen</vt:lpstr>
      <vt:lpstr>Wie wir uns unterscheiden:</vt:lpstr>
      <vt:lpstr>Gebäudesanierung für Kommunen </vt:lpstr>
      <vt:lpstr>Gebäudesanierung für Kommunen </vt:lpstr>
      <vt:lpstr>Gebäudesanierung für Kommunen </vt:lpstr>
      <vt:lpstr>Gebäudesanierung für Kommunen </vt:lpstr>
      <vt:lpstr>Energieberatung DIN V 18599</vt:lpstr>
      <vt:lpstr>Gegenstand der Förderung</vt:lpstr>
      <vt:lpstr>Maßnahmen</vt:lpstr>
      <vt:lpstr>Maßnahmen</vt:lpstr>
      <vt:lpstr>Maßnahmen</vt:lpstr>
      <vt:lpstr>Maßnahmen</vt:lpstr>
      <vt:lpstr>Maßnahmen</vt:lpstr>
      <vt:lpstr>Wann machen Gebäudepools Sinn?</vt:lpstr>
      <vt:lpstr>Fördermittel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Microsoft Office User</cp:lastModifiedBy>
  <cp:revision>21</cp:revision>
  <dcterms:created xsi:type="dcterms:W3CDTF">2024-11-05T09:07:32Z</dcterms:created>
  <dcterms:modified xsi:type="dcterms:W3CDTF">2025-03-31T14:31:29Z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2024-11-05T00:00:00Z</vt:filetime>
  </property>
  <property fmtid="{D5CDD505-2E9C-101B-9397-08002B2CF9AE}" pid="5" name="Producer">
    <vt:lpwstr>Adobe PDF Library 10.0.1</vt:lpwstr>
  </property>
</Properties>
</file>